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681" r:id="rId3"/>
    <p:sldId id="271" r:id="rId5"/>
    <p:sldId id="548" r:id="rId6"/>
    <p:sldId id="551" r:id="rId7"/>
    <p:sldId id="568" r:id="rId8"/>
    <p:sldId id="691" r:id="rId9"/>
    <p:sldId id="597" r:id="rId10"/>
    <p:sldId id="579" r:id="rId11"/>
    <p:sldId id="695" r:id="rId12"/>
    <p:sldId id="696" r:id="rId13"/>
    <p:sldId id="68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6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5EF38-0B6C-6346-A7FE-5440CF9235E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5BD59-55C7-8148-97C1-6DEA68014C7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 rot="18900000">
            <a:off x="-17018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 rot="18900000">
            <a:off x="1948815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8900000">
            <a:off x="406781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 rot="18900000">
            <a:off x="6186805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 rot="18900000">
            <a:off x="830580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 rot="18900000">
            <a:off x="1030986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 rot="18900000">
            <a:off x="-17018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 rot="18900000">
            <a:off x="1948815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 rot="18900000">
            <a:off x="406781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 rot="18900000">
            <a:off x="6186805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 rot="18900000">
            <a:off x="830580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 rot="18900000">
            <a:off x="1030986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 rot="18900000">
            <a:off x="-17018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 rot="18900000">
            <a:off x="1948815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 rot="18900000">
            <a:off x="406781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 rot="18900000">
            <a:off x="6186805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 rot="18900000">
            <a:off x="830580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 rot="18900000">
            <a:off x="1030986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 rot="18900000">
            <a:off x="-17018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 rot="18900000">
            <a:off x="1948815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 rot="18900000">
            <a:off x="406781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 rot="18900000">
            <a:off x="6186805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 rot="18900000">
            <a:off x="830580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本框 32"/>
          <p:cNvSpPr txBox="1"/>
          <p:nvPr userDrawn="1"/>
        </p:nvSpPr>
        <p:spPr>
          <a:xfrm rot="18900000">
            <a:off x="1030986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 rot="18900000">
            <a:off x="-17018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 rot="18900000">
            <a:off x="1948815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8900000">
            <a:off x="406781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 rot="18900000">
            <a:off x="6186805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 rot="18900000">
            <a:off x="830580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 rot="18900000">
            <a:off x="10309860" y="67183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 rot="18900000">
            <a:off x="-17018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 rot="18900000">
            <a:off x="1948815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 rot="18900000">
            <a:off x="406781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 rot="18900000">
            <a:off x="6186805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 rot="18900000">
            <a:off x="830580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 rot="18900000">
            <a:off x="10309860" y="247269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 rot="18900000">
            <a:off x="-17018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 rot="18900000">
            <a:off x="1948815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 rot="18900000">
            <a:off x="406781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 rot="18900000">
            <a:off x="6186805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 rot="18900000">
            <a:off x="830580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 rot="18900000">
            <a:off x="10309860" y="427355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 rot="18900000">
            <a:off x="-17018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 rot="18900000">
            <a:off x="1948815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 rot="18900000">
            <a:off x="406781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 rot="18900000">
            <a:off x="6186805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 rot="18900000">
            <a:off x="830580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本框 32"/>
          <p:cNvSpPr txBox="1"/>
          <p:nvPr userDrawn="1"/>
        </p:nvSpPr>
        <p:spPr>
          <a:xfrm rot="18900000">
            <a:off x="10309860" y="5817870"/>
            <a:ext cx="205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百度飞桨领航团</a:t>
            </a:r>
            <a:endParaRPr lang="zh-CN" altLang="en-US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27706-060A-8148-9B54-DE19CCB21F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37F94-1BFB-394A-AC20-F6AD172098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19.png"/><Relationship Id="rId12" Type="http://schemas.openxmlformats.org/officeDocument/2006/relationships/image" Target="file:////var/folders/69/wkgvg1313k337_7j4zvh64n40000gp/T/com.microsoft.Word/WebArchiveCopyPasteTempFiles/640%3fwx_fmt=jpeg&amp;wxfrom=5&amp;wx_lazy=1&amp;wx_co=1" TargetMode="External"/><Relationship Id="rId11" Type="http://schemas.openxmlformats.org/officeDocument/2006/relationships/image" Target="../media/image18.jpeg"/><Relationship Id="rId10" Type="http://schemas.openxmlformats.org/officeDocument/2006/relationships/image" Target="file:////var/folders/69/wkgvg1313k337_7j4zvh64n40000gp/T/com.microsoft.Word/WebArchiveCopyPasteTempFiles/640%3fwx_fmt=png&amp;wxfrom=5&amp;wx_lazy=1&amp;wx_co=1" TargetMode="Externa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jpeg"/><Relationship Id="rId6" Type="http://schemas.openxmlformats.org/officeDocument/2006/relationships/image" Target="../media/image5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861" y="-65314"/>
            <a:ext cx="12291762" cy="69233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9920" y="2518802"/>
            <a:ext cx="107594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河南理工</a:t>
            </a:r>
            <a:r>
              <a:rPr kumimoji="1"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大学飞桨领航团</a:t>
            </a:r>
            <a:endParaRPr kumimoji="1"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746449" y="3610949"/>
            <a:ext cx="12876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7774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近期河南理工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大学领航团活动</a:t>
            </a: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77310" y="1707515"/>
            <a:ext cx="47072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2021.09.12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郑州开发者</a:t>
            </a:r>
            <a:r>
              <a:rPr lang="en-US" altLang="zh-CN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Meetup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585" y="2185670"/>
            <a:ext cx="5323840" cy="3310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" y="2185670"/>
            <a:ext cx="5216525" cy="3309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5901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理工领航团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89325" y="5591810"/>
            <a:ext cx="5669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开源的</a:t>
            </a:r>
            <a:r>
              <a:rPr lang="zh-CN" altLang="en-US" sz="3200" b="1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快乐</a:t>
            </a:r>
            <a:r>
              <a:rPr lang="zh-CN" altLang="en-US" sz="2400" b="1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，只有</a:t>
            </a:r>
            <a:r>
              <a:rPr lang="zh-CN" altLang="en-US" sz="3200" b="1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r>
              <a:rPr lang="zh-CN" altLang="en-US" sz="2400" b="1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以后才知道！</a:t>
            </a:r>
            <a:endParaRPr lang="zh-CN" altLang="en-US" sz="2400" b="1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8080" y="3106420"/>
            <a:ext cx="7641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微信搜索：飞桨领航团</a:t>
            </a:r>
            <a:endParaRPr lang="zh-CN" altLang="en-US" sz="3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713268" y="42245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什么是飞桨</a:t>
            </a:r>
            <a:r>
              <a:rPr lang="en-US" altLang="zh-CN" sz="36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PaddlePaddle</a:t>
            </a:r>
            <a:r>
              <a:rPr lang="zh-CN" altLang="en-US" sz="36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36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3600" y="1884045"/>
            <a:ext cx="1046416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飞桨（PaddlePaddle）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以百度多年的深度学习技术研究和业务应用为基础，集深度学习核心训练和推理框架、基础模型库、端到端开发套件、丰富的工具组件于一体。是中国首个自主研发、功能完备、开源开放的产业级深度学习平台。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目前，飞桨已凝聚超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320万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开发者，服务企业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12万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家，产生了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36万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个模型。飞桨助力开发者快速实现AI想法，高效上线AI业务，帮助越来越多的行业完成AI赋能，实现产业智能化升级。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4235" y="4471670"/>
            <a:ext cx="1046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飞桨视频简介：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https://haokan.baidu.com/v?pd=wisenatural&amp;vid=10828276462051539812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4235" y="5250815"/>
            <a:ext cx="1046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飞桨官方网站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：https://www.paddlepaddle.org.cn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db2246bbb58083a671f6632c6ed0e4f"/>
          <p:cNvPicPr>
            <a:picLocks noChangeAspect="1"/>
          </p:cNvPicPr>
          <p:nvPr/>
        </p:nvPicPr>
        <p:blipFill>
          <a:blip r:embed="rId1"/>
          <a:srcRect t="9108"/>
          <a:stretch>
            <a:fillRect/>
          </a:stretch>
        </p:blipFill>
        <p:spPr>
          <a:xfrm>
            <a:off x="8924290" y="4425950"/>
            <a:ext cx="2405380" cy="1591310"/>
          </a:xfrm>
          <a:prstGeom prst="rect">
            <a:avLst/>
          </a:prstGeom>
        </p:spPr>
      </p:pic>
      <p:pic>
        <p:nvPicPr>
          <p:cNvPr id="10" name="图片 9" descr="ae441b8c7e6a373c85b0a843aca57406"/>
          <p:cNvPicPr>
            <a:picLocks noChangeAspect="1"/>
          </p:cNvPicPr>
          <p:nvPr/>
        </p:nvPicPr>
        <p:blipFill>
          <a:blip r:embed="rId2"/>
          <a:srcRect l="15937" t="10978" r="7645" b="23349"/>
          <a:stretch>
            <a:fillRect/>
          </a:stretch>
        </p:blipFill>
        <p:spPr>
          <a:xfrm>
            <a:off x="6248400" y="4408805"/>
            <a:ext cx="2403475" cy="15779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l="8557" r="8146"/>
          <a:stretch>
            <a:fillRect/>
          </a:stretch>
        </p:blipFill>
        <p:spPr>
          <a:xfrm>
            <a:off x="993775" y="4425315"/>
            <a:ext cx="2409825" cy="159067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2" name="Title 1"/>
          <p:cNvSpPr txBox="1"/>
          <p:nvPr/>
        </p:nvSpPr>
        <p:spPr>
          <a:xfrm>
            <a:off x="1713268" y="42245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飞桨领航团，深度学习大本营</a:t>
            </a:r>
            <a:endParaRPr lang="zh-CN" altLang="en-US" sz="36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3600" y="1746885"/>
            <a:ext cx="1046416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飞桨领航团是百度飞桨面向所有深度学习爱好者所建立的兴趣社区，于2020年9月正式成立。领航团为人工智能、深度学习及其他领域的开发者们提供本地技术沙龙、meetup、课程培训等丰富且有趣的活动，鼓励开发者们发挥想象，使用飞桨落地更多有社会价值的项目。在各个城市/高校领航团团长及成员的热情支持下，飞桨领航团已建立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个社群，覆盖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28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个省级行政区，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120+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高校，并且在持续增长中。欢迎开发者们加入领航团，结识更多本地技术同好，共建开源社区，共享开源成果与快乐。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405" y="4431665"/>
            <a:ext cx="2409190" cy="159575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9" name="矩形 8"/>
          <p:cNvSpPr/>
          <p:nvPr/>
        </p:nvSpPr>
        <p:spPr>
          <a:xfrm>
            <a:off x="994410" y="5734050"/>
            <a:ext cx="2409190" cy="288290"/>
          </a:xfrm>
          <a:prstGeom prst="rect">
            <a:avLst/>
          </a:prstGeom>
          <a:solidFill>
            <a:srgbClr val="165DFF"/>
          </a:solidFill>
          <a:ln w="6350">
            <a:solidFill>
              <a:srgbClr val="165D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东北大学秦皇岛分校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21405" y="5734050"/>
            <a:ext cx="2409190" cy="288290"/>
          </a:xfrm>
          <a:prstGeom prst="rect">
            <a:avLst/>
          </a:prstGeom>
          <a:solidFill>
            <a:srgbClr val="165DFF"/>
          </a:solidFill>
          <a:ln w="6350">
            <a:solidFill>
              <a:srgbClr val="165D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太原理工大学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48400" y="5734050"/>
            <a:ext cx="2409190" cy="288290"/>
          </a:xfrm>
          <a:prstGeom prst="rect">
            <a:avLst/>
          </a:prstGeom>
          <a:solidFill>
            <a:srgbClr val="165DFF"/>
          </a:solidFill>
          <a:ln w="6350">
            <a:solidFill>
              <a:srgbClr val="165D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华东理工大学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75395" y="5734050"/>
            <a:ext cx="2409190" cy="288290"/>
          </a:xfrm>
          <a:prstGeom prst="rect">
            <a:avLst/>
          </a:prstGeom>
          <a:solidFill>
            <a:srgbClr val="165DFF"/>
          </a:solidFill>
          <a:ln w="6350">
            <a:solidFill>
              <a:srgbClr val="165D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华南师范大学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4013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领航团优势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09320" y="1396365"/>
            <a:ext cx="2880000" cy="432000"/>
          </a:xfrm>
          <a:prstGeom prst="roundRect">
            <a:avLst/>
          </a:prstGeom>
          <a:solidFill>
            <a:srgbClr val="1F74AD"/>
          </a:solidFill>
          <a:ln>
            <a:solidFill>
              <a:srgbClr val="1F7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紧贴国家战略的发展方向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655820" y="1396365"/>
            <a:ext cx="2880000" cy="432000"/>
          </a:xfrm>
          <a:prstGeom prst="roundRect">
            <a:avLst/>
          </a:prstGeom>
          <a:solidFill>
            <a:srgbClr val="3498DB"/>
          </a:solidFill>
          <a:ln>
            <a:solidFill>
              <a:srgbClr val="349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背靠技术领先的科技企业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402320" y="1396365"/>
            <a:ext cx="2880000" cy="432000"/>
          </a:xfrm>
          <a:prstGeom prst="roundRect">
            <a:avLst/>
          </a:prstGeom>
          <a:solidFill>
            <a:srgbClr val="1AA3AA"/>
          </a:solidFill>
          <a:ln>
            <a:solidFill>
              <a:srgbClr val="1AA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丰富的资源和活动支持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28980" y="2091690"/>
            <a:ext cx="343344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人工智能已经成为国家发展的战略方向，百度的深度学习平台—飞桨与国家战略高度契合，并深度参与人工智能的全球化竞争。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3415" y="2078990"/>
            <a:ext cx="343344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背靠百度的强大技术实力，飞桨已成为全球第二、国内第一的深度学习开源框架，在社区活跃、代码迭代速度上保持着强劲的竞争力。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4045" y="2091690"/>
            <a:ext cx="343344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领航团为成员提供从培训学习到项目落地所需要的各类资源，包括但不限于：精品课程、硬件支持、技术支持、资金支持、实习机会等。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t="2197" b="47453"/>
          <a:stretch>
            <a:fillRect/>
          </a:stretch>
        </p:blipFill>
        <p:spPr>
          <a:xfrm>
            <a:off x="4570730" y="3752215"/>
            <a:ext cx="3049905" cy="222631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l="14695" t="24911" r="15138" b="24249"/>
          <a:stretch>
            <a:fillRect/>
          </a:stretch>
        </p:blipFill>
        <p:spPr>
          <a:xfrm>
            <a:off x="8317230" y="3752850"/>
            <a:ext cx="3049905" cy="220726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l="11849" r="2718"/>
          <a:stretch>
            <a:fillRect/>
          </a:stretch>
        </p:blipFill>
        <p:spPr>
          <a:xfrm>
            <a:off x="820420" y="3741420"/>
            <a:ext cx="3053715" cy="221742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434211" y="1698221"/>
            <a:ext cx="2880000" cy="1320276"/>
            <a:chOff x="666115" y="1673877"/>
            <a:chExt cx="2880000" cy="1320276"/>
          </a:xfrm>
        </p:grpSpPr>
        <p:sp>
          <p:nvSpPr>
            <p:cNvPr id="20" name="矩形 19"/>
            <p:cNvSpPr/>
            <p:nvPr/>
          </p:nvSpPr>
          <p:spPr>
            <a:xfrm>
              <a:off x="666115" y="1673877"/>
              <a:ext cx="2880000" cy="432000"/>
            </a:xfrm>
            <a:prstGeom prst="rect">
              <a:avLst/>
            </a:prstGeom>
            <a:solidFill>
              <a:srgbClr val="1F74AD"/>
            </a:solidFill>
            <a:ln>
              <a:solidFill>
                <a:srgbClr val="1F74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能力成长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66115" y="2105877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免费深度学习精品课程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66115" y="2706153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国赛专享培训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66115" y="2406015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校外实践证明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34211" y="3942430"/>
            <a:ext cx="2880000" cy="1297985"/>
            <a:chOff x="666115" y="3389213"/>
            <a:chExt cx="2880000" cy="1297985"/>
          </a:xfrm>
        </p:grpSpPr>
        <p:sp>
          <p:nvSpPr>
            <p:cNvPr id="44" name="矩形 43"/>
            <p:cNvSpPr/>
            <p:nvPr/>
          </p:nvSpPr>
          <p:spPr>
            <a:xfrm>
              <a:off x="666115" y="3389213"/>
              <a:ext cx="2880000" cy="432000"/>
            </a:xfrm>
            <a:prstGeom prst="rect">
              <a:avLst/>
            </a:prstGeom>
            <a:solidFill>
              <a:srgbClr val="1AA3AA"/>
            </a:solidFill>
            <a:ln>
              <a:solidFill>
                <a:srgbClr val="1AA3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特色权益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66115" y="4399198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百度实习内推机会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66115" y="3804517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顶级峰会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VIP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门票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66115" y="4104368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书籍《零基础实践深度学习》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44970" y="1727723"/>
            <a:ext cx="2881397" cy="1293323"/>
            <a:chOff x="5466207" y="1647553"/>
            <a:chExt cx="2881397" cy="1293323"/>
          </a:xfrm>
        </p:grpSpPr>
        <p:sp>
          <p:nvSpPr>
            <p:cNvPr id="30" name="矩形 29"/>
            <p:cNvSpPr/>
            <p:nvPr/>
          </p:nvSpPr>
          <p:spPr>
            <a:xfrm>
              <a:off x="5466207" y="1647553"/>
              <a:ext cx="2880000" cy="432000"/>
            </a:xfrm>
            <a:prstGeom prst="rect">
              <a:avLst/>
            </a:prstGeom>
            <a:solidFill>
              <a:srgbClr val="3498DB"/>
            </a:solidFill>
            <a:ln>
              <a:solidFill>
                <a:srgbClr val="3498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个人品牌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467604" y="2652876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团长专属证书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467604" y="2364876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飞桨官网形象展示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66207" y="2087304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顶级峰会颁奖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66115" y="439420"/>
            <a:ext cx="4787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领航团福利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团长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90" y="6221095"/>
            <a:ext cx="3027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备注：因篇幅限制仅展示部分福利。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746367" y="3942431"/>
            <a:ext cx="2880000" cy="1337126"/>
            <a:chOff x="5454015" y="3272044"/>
            <a:chExt cx="2880000" cy="1337126"/>
          </a:xfrm>
        </p:grpSpPr>
        <p:sp>
          <p:nvSpPr>
            <p:cNvPr id="31" name="矩形 30"/>
            <p:cNvSpPr/>
            <p:nvPr/>
          </p:nvSpPr>
          <p:spPr>
            <a:xfrm>
              <a:off x="5454015" y="4012607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Tesla V 300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小时算力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454015" y="4321170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百度EdgeBoard计算卡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454015" y="3724607"/>
              <a:ext cx="2880000" cy="288000"/>
            </a:xfrm>
            <a:prstGeom prst="rect">
              <a:avLst/>
            </a:prstGeom>
            <a:noFill/>
            <a:ln>
              <a:solidFill>
                <a:srgbClr val="1F74A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498D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百度星辰计划扶持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454015" y="3272044"/>
              <a:ext cx="2880000" cy="432000"/>
            </a:xfrm>
            <a:prstGeom prst="rect">
              <a:avLst/>
            </a:prstGeom>
            <a:solidFill>
              <a:srgbClr val="1AA3AA"/>
            </a:solidFill>
            <a:ln>
              <a:solidFill>
                <a:srgbClr val="1AA3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项目赋能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4787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领航团福利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0" y="6221095"/>
            <a:ext cx="3027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备注：因篇幅限制仅展示部分福利。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3750" y="1445260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成员专属证书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29355" y="1445260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校外实践证明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4960" y="1445260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暑期夏令营名额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00565" y="1445260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深度学习书籍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910" y="3893185"/>
            <a:ext cx="20186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百度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顶级峰会门票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69030" y="3893185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国赛培训支持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27470" y="3893185"/>
            <a:ext cx="2266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Tesla V100 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算力卡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40240" y="3893185"/>
            <a:ext cx="1784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百度周边礼包</a:t>
            </a:r>
            <a:endParaRPr lang="zh-CN" altLang="en-US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872615"/>
            <a:ext cx="1631315" cy="163131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201785" y="1872615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 descr="5b3731a86c2b589167dc1f8064c2beeb"/>
          <p:cNvPicPr>
            <a:picLocks noChangeAspect="1"/>
          </p:cNvPicPr>
          <p:nvPr/>
        </p:nvPicPr>
        <p:blipFill>
          <a:blip r:embed="rId4"/>
          <a:srcRect l="8281" r="8707"/>
          <a:stretch>
            <a:fillRect/>
          </a:stretch>
        </p:blipFill>
        <p:spPr>
          <a:xfrm>
            <a:off x="6204585" y="1872615"/>
            <a:ext cx="2584450" cy="1632585"/>
          </a:xfrm>
          <a:prstGeom prst="rect">
            <a:avLst/>
          </a:prstGeom>
          <a:ln w="6350">
            <a:solidFill>
              <a:srgbClr val="1F74AD"/>
            </a:solidFill>
            <a:prstDash val="dash"/>
          </a:ln>
        </p:spPr>
      </p:pic>
      <p:sp>
        <p:nvSpPr>
          <p:cNvPr id="31" name="矩形 30"/>
          <p:cNvSpPr/>
          <p:nvPr/>
        </p:nvSpPr>
        <p:spPr>
          <a:xfrm>
            <a:off x="393700" y="4320540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3700" y="1867535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329305" y="4293235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201785" y="4324985"/>
            <a:ext cx="2585085" cy="1632585"/>
          </a:xfrm>
          <a:prstGeom prst="rect">
            <a:avLst/>
          </a:prstGeom>
          <a:noFill/>
          <a:ln w="6350">
            <a:solidFill>
              <a:srgbClr val="1F74AD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45" y="1839973"/>
            <a:ext cx="2575940" cy="1660148"/>
          </a:xfrm>
          <a:prstGeom prst="rect">
            <a:avLst/>
          </a:prstGeom>
          <a:ln w="6350">
            <a:solidFill>
              <a:srgbClr val="003EDC"/>
            </a:solidFill>
            <a:prstDash val="dash"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rcRect l="5062" t="6871" r="3875" b="19506"/>
          <a:stretch>
            <a:fillRect/>
          </a:stretch>
        </p:blipFill>
        <p:spPr>
          <a:xfrm>
            <a:off x="3349625" y="1847850"/>
            <a:ext cx="2601595" cy="1652270"/>
          </a:xfrm>
          <a:prstGeom prst="rect">
            <a:avLst/>
          </a:prstGeom>
          <a:ln w="6350">
            <a:solidFill>
              <a:srgbClr val="003EDC"/>
            </a:solidFill>
            <a:prstDash val="dash"/>
          </a:ln>
        </p:spPr>
      </p:pic>
      <p:pic>
        <p:nvPicPr>
          <p:cNvPr id="45" name="图片 4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879" y="4308348"/>
            <a:ext cx="2585085" cy="16052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8"/>
          <a:srcRect l="49679" t="25991" b="24623"/>
          <a:stretch>
            <a:fillRect/>
          </a:stretch>
        </p:blipFill>
        <p:spPr>
          <a:xfrm>
            <a:off x="402845" y="4326664"/>
            <a:ext cx="2575940" cy="1607007"/>
          </a:xfrm>
          <a:prstGeom prst="rect">
            <a:avLst/>
          </a:prstGeom>
        </p:spPr>
      </p:pic>
      <p:pic>
        <p:nvPicPr>
          <p:cNvPr id="1025" name="图片 8" descr="图片"/>
          <p:cNvPicPr>
            <a:picLocks noChangeAspect="1" noChangeArrowheads="1"/>
          </p:cNvPicPr>
          <p:nvPr/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026" y="4669151"/>
            <a:ext cx="1137031" cy="12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10" descr="图片"/>
          <p:cNvPicPr>
            <a:picLocks noChangeAspect="1" noChangeArrowheads="1"/>
          </p:cNvPicPr>
          <p:nvPr/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298" y="4664446"/>
            <a:ext cx="969899" cy="96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4585" y="4324985"/>
            <a:ext cx="2589530" cy="1600835"/>
          </a:xfrm>
          <a:prstGeom prst="rect">
            <a:avLst/>
          </a:prstGeom>
          <a:ln w="6350">
            <a:solidFill>
              <a:schemeClr val="accent1"/>
            </a:solidFill>
            <a:prstDash val="dash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7783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领航团福利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社团建设资源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0" y="6221095"/>
            <a:ext cx="3027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备注：因篇幅限制仅展示部分福利。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48285"/>
          <a:stretch>
            <a:fillRect/>
          </a:stretch>
        </p:blipFill>
        <p:spPr>
          <a:xfrm>
            <a:off x="4597400" y="1730375"/>
            <a:ext cx="2997835" cy="185737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7" name="文本框 6"/>
          <p:cNvSpPr txBox="1"/>
          <p:nvPr/>
        </p:nvSpPr>
        <p:spPr>
          <a:xfrm>
            <a:off x="1380490" y="3870325"/>
            <a:ext cx="203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硬件支持</a:t>
            </a:r>
            <a:endParaRPr lang="zh-CN" altLang="en-US" sz="24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0635" y="3870325"/>
            <a:ext cx="203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rgbClr val="54A8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  <a:endParaRPr lang="zh-CN" altLang="en-US" sz="2400" b="1">
              <a:solidFill>
                <a:srgbClr val="54A8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80780" y="3870325"/>
            <a:ext cx="203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rgbClr val="1AA3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传播支持</a:t>
            </a:r>
            <a:endParaRPr lang="zh-CN" altLang="en-US" sz="2400" b="1">
              <a:solidFill>
                <a:srgbClr val="1AA3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5850" y="4331335"/>
            <a:ext cx="26212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活动物料和资金支持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飞桨活动场地支持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百度周边礼品支持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85360" y="4321810"/>
            <a:ext cx="26212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疑难技术指导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体系化课程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技术分享会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84870" y="4331335"/>
            <a:ext cx="26212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wave summit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大会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媒体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系媒体报道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飞桨官网资源位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表白墙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lum bright="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5"/>
          <a:stretch>
            <a:fillRect/>
          </a:stretch>
        </p:blipFill>
        <p:spPr>
          <a:xfrm>
            <a:off x="892175" y="1731645"/>
            <a:ext cx="3002915" cy="184848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pic>
        <p:nvPicPr>
          <p:cNvPr id="61" name="图片 60" descr="1624534923135"/>
          <p:cNvPicPr>
            <a:picLocks noChangeAspect="1"/>
          </p:cNvPicPr>
          <p:nvPr/>
        </p:nvPicPr>
        <p:blipFill>
          <a:blip r:embed="rId5"/>
          <a:srcRect r="25024"/>
          <a:stretch>
            <a:fillRect/>
          </a:stretch>
        </p:blipFill>
        <p:spPr>
          <a:xfrm>
            <a:off x="8297545" y="1724025"/>
            <a:ext cx="2999740" cy="1856105"/>
          </a:xfrm>
          <a:prstGeom prst="rect">
            <a:avLst/>
          </a:prstGeom>
          <a:ln w="6350">
            <a:solidFill>
              <a:schemeClr val="accent1"/>
            </a:solidFill>
            <a:prstDash val="dash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3380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领航团活动</a:t>
            </a: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建筑前的广场上有许多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" y="1697355"/>
            <a:ext cx="2568575" cy="1913890"/>
          </a:xfrm>
          <a:prstGeom prst="rect">
            <a:avLst/>
          </a:prstGeom>
          <a:ln w="6350">
            <a:solidFill>
              <a:schemeClr val="accent1"/>
            </a:solidFill>
            <a:prstDash val="dash"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l="2993" r="17547"/>
          <a:stretch>
            <a:fillRect/>
          </a:stretch>
        </p:blipFill>
        <p:spPr>
          <a:xfrm>
            <a:off x="3422650" y="1697355"/>
            <a:ext cx="2311400" cy="195072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18" name="文本框 17"/>
          <p:cNvSpPr txBox="1"/>
          <p:nvPr/>
        </p:nvSpPr>
        <p:spPr>
          <a:xfrm>
            <a:off x="934720" y="128333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</a:t>
            </a:r>
            <a:r>
              <a:rPr lang="en-US" altLang="zh-CN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99815" y="1283335"/>
            <a:ext cx="1987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学子求职季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00190" y="1288415"/>
            <a:ext cx="1987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</a:t>
            </a:r>
            <a:r>
              <a:rPr lang="en-US" altLang="zh-CN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菁英计划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0" y="1702435"/>
            <a:ext cx="2705735" cy="1950720"/>
          </a:xfrm>
          <a:prstGeom prst="rect">
            <a:avLst/>
          </a:prstGeom>
          <a:ln>
            <a:solidFill>
              <a:srgbClr val="2560F6"/>
            </a:solidFill>
            <a:prstDash val="dash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l="10909" r="19054"/>
          <a:stretch>
            <a:fillRect/>
          </a:stretch>
        </p:blipFill>
        <p:spPr>
          <a:xfrm>
            <a:off x="9172575" y="1697355"/>
            <a:ext cx="2489835" cy="195516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3" name="文本框 2"/>
          <p:cNvSpPr txBox="1"/>
          <p:nvPr/>
        </p:nvSpPr>
        <p:spPr>
          <a:xfrm>
            <a:off x="9423400" y="1288415"/>
            <a:ext cx="1987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r>
              <a:rPr 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meetup</a:t>
            </a:r>
            <a:endParaRPr 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1624201605429"/>
          <p:cNvPicPr>
            <a:picLocks noChangeAspect="1"/>
          </p:cNvPicPr>
          <p:nvPr/>
        </p:nvPicPr>
        <p:blipFill>
          <a:blip r:embed="rId7"/>
          <a:srcRect r="18270" b="18640"/>
          <a:stretch>
            <a:fillRect/>
          </a:stretch>
        </p:blipFill>
        <p:spPr>
          <a:xfrm>
            <a:off x="497205" y="4457700"/>
            <a:ext cx="2568575" cy="1815465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5" name="文本框 4"/>
          <p:cNvSpPr txBox="1"/>
          <p:nvPr/>
        </p:nvSpPr>
        <p:spPr>
          <a:xfrm>
            <a:off x="935355" y="404812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飞桨竞赛月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0e1e642bfe3c72b1f7065d88a5847662"/>
          <p:cNvPicPr>
            <a:picLocks noChangeAspect="1"/>
          </p:cNvPicPr>
          <p:nvPr/>
        </p:nvPicPr>
        <p:blipFill>
          <a:blip r:embed="rId8"/>
          <a:srcRect l="12587" r="11422"/>
          <a:stretch>
            <a:fillRect/>
          </a:stretch>
        </p:blipFill>
        <p:spPr>
          <a:xfrm>
            <a:off x="3389630" y="4439285"/>
            <a:ext cx="2385060" cy="18338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47770" y="404812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达人创造营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r="4441"/>
          <a:stretch>
            <a:fillRect/>
          </a:stretch>
        </p:blipFill>
        <p:spPr>
          <a:xfrm>
            <a:off x="6249035" y="4457065"/>
            <a:ext cx="2689225" cy="1816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47510" y="404812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国赛培训营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rcRect t="4004" b="10616"/>
          <a:stretch>
            <a:fillRect/>
          </a:stretch>
        </p:blipFill>
        <p:spPr>
          <a:xfrm>
            <a:off x="9172575" y="4458335"/>
            <a:ext cx="2490470" cy="1814830"/>
          </a:xfrm>
          <a:prstGeom prst="rect">
            <a:avLst/>
          </a:prstGeom>
          <a:ln w="6350">
            <a:solidFill>
              <a:srgbClr val="165DFF"/>
            </a:solidFill>
            <a:prstDash val="dash"/>
          </a:ln>
        </p:spPr>
      </p:pic>
      <p:sp>
        <p:nvSpPr>
          <p:cNvPr id="23" name="文本框 22"/>
          <p:cNvSpPr txBox="1"/>
          <p:nvPr/>
        </p:nvSpPr>
        <p:spPr>
          <a:xfrm>
            <a:off x="9571355" y="404812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学霸计划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27972"/>
            <a:ext cx="12192000" cy="33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17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6115" y="439420"/>
            <a:ext cx="7774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近期河南理工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大学领航团活动</a:t>
            </a: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4720" y="128333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算力卡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99815" y="1283335"/>
            <a:ext cx="1987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36055" y="1288415"/>
            <a:ext cx="24485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知识竞赛（奖品</a:t>
            </a:r>
            <a:r>
              <a:rPr lang="en-US" altLang="zh-CN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证书）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23400" y="1288415"/>
            <a:ext cx="1987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讲座（奖品</a:t>
            </a:r>
            <a:r>
              <a:rPr lang="en-US" altLang="zh-CN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抽奖）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5355" y="4048125"/>
            <a:ext cx="16929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项目精品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扶持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47770" y="4048125"/>
            <a:ext cx="18935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团长个人品牌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47510" y="4048125"/>
            <a:ext cx="18967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重点项目</a:t>
            </a:r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专项扶持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71355" y="4048125"/>
            <a:ext cx="20567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领航团布道师培养</a:t>
            </a:r>
            <a:endParaRPr lang="zh-CN" altLang="en-US" sz="1600" b="1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1675130"/>
            <a:ext cx="2593975" cy="19748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380" y="1620520"/>
            <a:ext cx="2418715" cy="20294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190" y="1675130"/>
            <a:ext cx="2575560" cy="19748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400" y="1675130"/>
            <a:ext cx="1505585" cy="19278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885" y="4457065"/>
            <a:ext cx="2610485" cy="181546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0750" y="4465320"/>
            <a:ext cx="2465070" cy="180784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665" y="4455160"/>
            <a:ext cx="2962910" cy="181737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3400" y="4480560"/>
            <a:ext cx="2632710" cy="178816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890" y="6221095"/>
            <a:ext cx="3027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备注：因篇幅限制仅展示部分福利。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</Words>
  <Application>WPS 演示</Application>
  <PresentationFormat>宽屏</PresentationFormat>
  <Paragraphs>164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微软雅黑 Light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60332</cp:lastModifiedBy>
  <cp:revision>37</cp:revision>
  <dcterms:created xsi:type="dcterms:W3CDTF">2021-07-15T12:02:00Z</dcterms:created>
  <dcterms:modified xsi:type="dcterms:W3CDTF">2021-09-12T05:17:14Z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AA384623BEFC4F8099917892AB79528B</vt:lpwstr>
  </property>
</Properties>
</file>